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6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c:style val="2"/>
  <c:chart>
    <c:autoTitleDeleted val="1"/>
    <c:plotArea>
      <c:layout>
        <c:manualLayout>
          <c:xMode val="edge"/>
          <c:yMode val="edge"/>
          <c:x val="8.3187499999999998E-2"/>
          <c:y val="9.5000000000000001E-2"/>
          <c:w val="0.87681249999999999"/>
          <c:h val="0.83833333333333337"/>
        </c:manualLayout>
      </c:layout>
      <c:lineChart>
        <c:grouping val="standard"/>
        <c:varyColors val="0"/>
        <c:ser>
          <c:idx val="0"/>
          <c:order val="0"/>
          <c:tx>
            <c:v>Column B</c:v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cat>
            <c:strLit>
              <c:ptCount val="14"/>
              <c:pt idx="0">
                <c:v>Albatross</c:v>
              </c:pt>
              <c:pt idx="1">
                <c:v>Budgerigar</c:v>
              </c:pt>
              <c:pt idx="2">
                <c:v>Cormorant</c:v>
              </c:pt>
              <c:pt idx="3">
                <c:v>Finch</c:v>
              </c:pt>
              <c:pt idx="4">
                <c:v>Gull</c:v>
              </c:pt>
              <c:pt idx="5">
                <c:v>Kestrel</c:v>
              </c:pt>
              <c:pt idx="6">
                <c:v>Magpie</c:v>
              </c:pt>
              <c:pt idx="7">
                <c:v>Osprey</c:v>
              </c:pt>
              <c:pt idx="8">
                <c:v>Petrel</c:v>
              </c:pt>
              <c:pt idx="9">
                <c:v>Pigeon</c:v>
              </c:pt>
              <c:pt idx="10">
                <c:v>Skimmer</c:v>
              </c:pt>
              <c:pt idx="11">
                <c:v>Starling</c:v>
              </c:pt>
              <c:pt idx="12">
                <c:v>Swan</c:v>
              </c:pt>
              <c:pt idx="13">
                <c:v>Woodpecker</c:v>
              </c:pt>
            </c:strLit>
          </c:cat>
          <c:val>
            <c:numLit>
              <c:formatCode>General</c:formatCode>
              <c:ptCount val="14"/>
              <c:pt idx="0">
                <c:v>0.21</c:v>
              </c:pt>
              <c:pt idx="1">
                <c:v>0.2</c:v>
              </c:pt>
              <c:pt idx="2">
                <c:v>0.21</c:v>
              </c:pt>
              <c:pt idx="3">
                <c:v>0.27</c:v>
              </c:pt>
              <c:pt idx="4">
                <c:v>0.13</c:v>
              </c:pt>
              <c:pt idx="5">
                <c:v>0.23499999999999999</c:v>
              </c:pt>
              <c:pt idx="6">
                <c:v>0.255</c:v>
              </c:pt>
              <c:pt idx="7">
                <c:v>0.23</c:v>
              </c:pt>
              <c:pt idx="8">
                <c:v>0.21</c:v>
              </c:pt>
              <c:pt idx="9">
                <c:v>0.2</c:v>
              </c:pt>
              <c:pt idx="10">
                <c:v>0.21</c:v>
              </c:pt>
              <c:pt idx="11">
                <c:v>0.31</c:v>
              </c:pt>
              <c:pt idx="12">
                <c:v>0.2</c:v>
              </c:pt>
              <c:pt idx="13">
                <c:v>0.21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60736"/>
        <c:axId val="94939392"/>
      </c:lineChart>
      <c:valAx>
        <c:axId val="94939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GB"/>
                  <a:t>Strouhal</a:t>
                </a:r>
              </a:p>
            </c:rich>
          </c:tx>
          <c:layout>
            <c:manualLayout>
              <c:xMode val="edge"/>
              <c:yMode val="edge"/>
              <c:x val="2.5982526685695635E-2"/>
              <c:y val="0.3921015915348618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95060736"/>
        <c:crosses val="autoZero"/>
        <c:crossBetween val="between"/>
      </c:valAx>
      <c:catAx>
        <c:axId val="9506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3600000"/>
          <a:lstStyle/>
          <a:p>
            <a:pPr>
              <a:defRPr sz="1000" b="0"/>
            </a:pPr>
            <a:endParaRPr lang="en-US"/>
          </a:p>
        </c:txPr>
        <c:crossAx val="94939392"/>
        <c:crossesAt val="0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ln w="12700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0D9C672-D6FB-4A94-B9CB-0AD6DF08B725}" type="slidenum"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369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71E3D27-8B07-41CC-AF38-D1B7C5E6A2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GB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42F7F0-3192-4911-9D64-4944BDF9C2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17E6A-6354-49CF-89F0-1C2D333D6E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969A86-BFCF-45E3-AA82-AA0B5E97942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43257D-C0BE-471B-AB5A-83DC36D7110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00BC9C-7B3B-49A8-AF85-ACC2F014F70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07C48A-62FE-44A9-B94F-856C33582E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5534C0-8F39-4E51-B2A1-16601F8324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8C41BC-3E1A-406F-9F11-5BE6D635230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FF3CC-8439-44B6-A4C7-AED3D23E83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AF54C-B4BA-40ED-90DA-7F4A8DEA26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FE1E1B-1660-48AC-9C8F-5B6CFDC1FB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61F96D8-35D5-41EB-8075-14CBDF068A3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2400" b="1" i="0" u="none" strike="noStrike" kern="1200">
          <a:ln>
            <a:noFill/>
          </a:ln>
          <a:latin typeface="Verdana" pitchFamily="34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latin typeface="Verdana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n-GB" sz="2400" dirty="0">
              <a:latin typeface="Aria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One, two, five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870040" cy="1290717"/>
          </a:xfrm>
        </p:spPr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en-GB" dirty="0"/>
              <a:t>In case you were wondering</a:t>
            </a:r>
            <a:r>
              <a:rPr lang="en-GB" dirty="0" smtClean="0"/>
              <a:t>:</a:t>
            </a:r>
            <a:endParaRPr lang="en-GB" dirty="0"/>
          </a:p>
          <a:p>
            <a:pPr lvl="1" rtl="0" hangingPunct="0"/>
            <a:r>
              <a:rPr lang="en-GB" dirty="0"/>
              <a:t>At least 5 </a:t>
            </a:r>
            <a:r>
              <a:rPr lang="en-GB" dirty="0" smtClean="0"/>
              <a:t>swallows </a:t>
            </a:r>
            <a:r>
              <a:rPr lang="en-GB" dirty="0"/>
              <a:t>would be needed to carry a </a:t>
            </a:r>
            <a:r>
              <a:rPr lang="en-GB" dirty="0" smtClean="0"/>
              <a:t>coconut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62" y="1120418"/>
            <a:ext cx="7706916" cy="5780186"/>
          </a:xfrm>
          <a:prstGeom prst="rect">
            <a:avLst/>
          </a:prstGeom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314000" y="1711439"/>
            <a:ext cx="7452000" cy="4137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sz="5400" b="1" dirty="0" smtClean="0">
                <a:latin typeface="Arial" pitchFamily="18"/>
              </a:rPr>
              <a:t>         just </a:t>
            </a:r>
            <a:r>
              <a:rPr lang="en-GB" sz="5400" b="1" dirty="0">
                <a:latin typeface="Arial" pitchFamily="18"/>
              </a:rPr>
              <a:t>what is the airspeed velocity of an </a:t>
            </a:r>
            <a:r>
              <a:rPr lang="en-GB" sz="5400" b="1" dirty="0" err="1">
                <a:latin typeface="Arial" pitchFamily="18"/>
              </a:rPr>
              <a:t>unladen</a:t>
            </a:r>
            <a:r>
              <a:rPr lang="en-GB" sz="5400" b="1" dirty="0">
                <a:latin typeface="Arial" pitchFamily="18"/>
              </a:rPr>
              <a:t> swallow?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000" y="2143800"/>
            <a:ext cx="2070000" cy="174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en-GB" sz="5400" b="1" i="0" u="none" strike="noStrike" kern="1200" dirty="0" err="1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rPr>
              <a:t>So</a:t>
            </a:r>
            <a:r>
              <a:rPr lang="en-GB" sz="5400" b="1" i="0" u="none" strike="noStrike" kern="1200" dirty="0" err="1" smtClean="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rPr>
              <a:t>.</a:t>
            </a:r>
            <a:r>
              <a:rPr lang="en-GB" sz="5400" b="1" i="0" u="none" strike="noStrike" kern="1200" dirty="0" smtClean="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rPr>
              <a:t>..</a:t>
            </a:r>
            <a:endParaRPr lang="en-GB" sz="5400" b="1" i="0" u="none" strike="noStrike" kern="1200" dirty="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500"/>
    </mc:Choice>
    <mc:Fallback xmlns="">
      <p:transition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63068"/>
            <a:ext cx="9071640" cy="73866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What do you mean?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 African </a:t>
            </a:r>
            <a:r>
              <a:rPr lang="en-GB" dirty="0"/>
              <a:t>or </a:t>
            </a:r>
            <a:r>
              <a:rPr lang="en-GB" dirty="0" smtClean="0"/>
              <a:t>European swallow?</a:t>
            </a:r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en-GB" dirty="0"/>
          </a:p>
          <a:p>
            <a:pPr lvl="0">
              <a:buNone/>
            </a:pPr>
            <a:endParaRPr lang="en-GB" dirty="0"/>
          </a:p>
          <a:p>
            <a:pPr marL="108000" lvl="0" indent="0">
              <a:buNone/>
            </a:pPr>
            <a:r>
              <a:rPr lang="en-GB" dirty="0"/>
              <a:t>European</a:t>
            </a:r>
          </a:p>
          <a:p>
            <a:pPr lvl="1" rtl="0" hangingPunct="0"/>
            <a:r>
              <a:rPr lang="en-GB" dirty="0"/>
              <a:t>Barn Swallow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6000" y="2630160"/>
            <a:ext cx="4328280" cy="2769839"/>
          </a:xfrm>
        </p:spPr>
      </p:pic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800"/>
          </a:xfrm>
        </p:spPr>
        <p:txBody>
          <a:bodyPr>
            <a:normAutofit fontScale="6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1" rtl="0" hangingPunct="0"/>
            <a:r>
              <a:rPr lang="en-GB" dirty="0"/>
              <a:t>Pied-winged Swallow</a:t>
            </a:r>
          </a:p>
          <a:p>
            <a:pPr lvl="1" rtl="0" hangingPunct="0"/>
            <a:r>
              <a:rPr lang="en-GB" dirty="0" err="1"/>
              <a:t>Preuss's</a:t>
            </a:r>
            <a:r>
              <a:rPr lang="en-GB" dirty="0"/>
              <a:t> Swallow</a:t>
            </a:r>
          </a:p>
          <a:p>
            <a:pPr lvl="1" rtl="0" hangingPunct="0"/>
            <a:r>
              <a:rPr lang="en-GB" dirty="0"/>
              <a:t>Red-chested Swallow</a:t>
            </a:r>
          </a:p>
          <a:p>
            <a:pPr lvl="1" rtl="0" hangingPunct="0"/>
            <a:r>
              <a:rPr lang="en-GB" dirty="0"/>
              <a:t>Red-</a:t>
            </a:r>
            <a:r>
              <a:rPr lang="en-GB" dirty="0" err="1"/>
              <a:t>rumped</a:t>
            </a:r>
            <a:r>
              <a:rPr lang="en-GB" dirty="0"/>
              <a:t> Swallow</a:t>
            </a:r>
          </a:p>
          <a:p>
            <a:pPr lvl="1" rtl="0" hangingPunct="0"/>
            <a:r>
              <a:rPr lang="en-GB" dirty="0"/>
              <a:t>Red Sea Swallow</a:t>
            </a:r>
          </a:p>
          <a:p>
            <a:pPr lvl="1" rtl="0" hangingPunct="0"/>
            <a:r>
              <a:rPr lang="en-GB" dirty="0"/>
              <a:t>Red-throated Swallow</a:t>
            </a:r>
          </a:p>
          <a:p>
            <a:pPr lvl="1" rtl="0" hangingPunct="0"/>
            <a:r>
              <a:rPr lang="en-GB" dirty="0" err="1"/>
              <a:t>Rufous</a:t>
            </a:r>
            <a:r>
              <a:rPr lang="en-GB" dirty="0"/>
              <a:t>-chested Swallow</a:t>
            </a:r>
          </a:p>
          <a:p>
            <a:pPr lvl="1" rtl="0" hangingPunct="0"/>
            <a:r>
              <a:rPr lang="en-GB" dirty="0"/>
              <a:t>South African Cliff Swallow</a:t>
            </a:r>
          </a:p>
          <a:p>
            <a:pPr lvl="1" rtl="0" hangingPunct="0"/>
            <a:r>
              <a:rPr lang="en-GB" dirty="0"/>
              <a:t>White-tailed Swallow</a:t>
            </a:r>
          </a:p>
          <a:p>
            <a:pPr lvl="1" rtl="0" hangingPunct="0"/>
            <a:r>
              <a:rPr lang="en-GB" dirty="0"/>
              <a:t>White-throated Blue Swallow</a:t>
            </a:r>
          </a:p>
          <a:p>
            <a:pPr lvl="1" rtl="0" hangingPunct="0"/>
            <a:r>
              <a:rPr lang="en-GB" dirty="0"/>
              <a:t>White-throated Swallow</a:t>
            </a:r>
          </a:p>
          <a:p>
            <a:pPr lvl="1" rtl="0" hangingPunct="0"/>
            <a:r>
              <a:rPr lang="en-GB" dirty="0"/>
              <a:t>Wire-tailed Swallow</a:t>
            </a:r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800"/>
          </a:xfrm>
        </p:spPr>
        <p:txBody>
          <a:bodyPr>
            <a:normAutofit fontScale="6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marL="108000" lvl="0" indent="0">
              <a:buNone/>
            </a:pPr>
            <a:r>
              <a:rPr lang="en-GB" dirty="0"/>
              <a:t>African</a:t>
            </a:r>
          </a:p>
          <a:p>
            <a:pPr lvl="1" rtl="0" hangingPunct="0"/>
            <a:r>
              <a:rPr lang="en-GB" dirty="0"/>
              <a:t>Angola Swallow</a:t>
            </a:r>
          </a:p>
          <a:p>
            <a:pPr lvl="1" rtl="0" hangingPunct="0"/>
            <a:r>
              <a:rPr lang="en-GB" dirty="0"/>
              <a:t>Bank Swallow</a:t>
            </a:r>
          </a:p>
          <a:p>
            <a:pPr lvl="1" rtl="0" hangingPunct="0"/>
            <a:r>
              <a:rPr lang="en-GB" dirty="0"/>
              <a:t>Black-and-</a:t>
            </a:r>
            <a:r>
              <a:rPr lang="en-GB" dirty="0" err="1"/>
              <a:t>rufous</a:t>
            </a:r>
            <a:r>
              <a:rPr lang="en-GB" dirty="0"/>
              <a:t> Swallow</a:t>
            </a:r>
          </a:p>
          <a:p>
            <a:pPr lvl="1" rtl="0" hangingPunct="0"/>
            <a:r>
              <a:rPr lang="en-GB" dirty="0"/>
              <a:t>Blue Swallow</a:t>
            </a:r>
          </a:p>
          <a:p>
            <a:pPr lvl="1" rtl="0" hangingPunct="0"/>
            <a:r>
              <a:rPr lang="en-GB" dirty="0"/>
              <a:t>Ethiopian Swallow</a:t>
            </a:r>
          </a:p>
          <a:p>
            <a:pPr lvl="1" rtl="0" hangingPunct="0"/>
            <a:r>
              <a:rPr lang="en-GB" dirty="0"/>
              <a:t>Forest </a:t>
            </a:r>
            <a:r>
              <a:rPr lang="en-GB" dirty="0" smtClean="0"/>
              <a:t>Swallow</a:t>
            </a:r>
            <a:endParaRPr lang="en-GB" dirty="0"/>
          </a:p>
          <a:p>
            <a:pPr lvl="1" rtl="0" hangingPunct="0"/>
            <a:r>
              <a:rPr lang="en-GB" dirty="0"/>
              <a:t>Greater Striped Swallow</a:t>
            </a:r>
          </a:p>
          <a:p>
            <a:pPr lvl="1" rtl="0" hangingPunct="0"/>
            <a:r>
              <a:rPr lang="en-GB" dirty="0"/>
              <a:t>Grey-</a:t>
            </a:r>
            <a:r>
              <a:rPr lang="en-GB" dirty="0" err="1"/>
              <a:t>rumped</a:t>
            </a:r>
            <a:r>
              <a:rPr lang="en-GB" dirty="0"/>
              <a:t> Swallow</a:t>
            </a:r>
          </a:p>
          <a:p>
            <a:pPr lvl="1" rtl="0" hangingPunct="0"/>
            <a:r>
              <a:rPr lang="en-GB" dirty="0"/>
              <a:t>Lesser Striped Swallow</a:t>
            </a:r>
          </a:p>
          <a:p>
            <a:pPr lvl="1" rtl="0" hangingPunct="0"/>
            <a:r>
              <a:rPr lang="en-GB" dirty="0"/>
              <a:t>Mosque Swallow</a:t>
            </a:r>
          </a:p>
          <a:p>
            <a:pPr lvl="1" rtl="0" hangingPunct="0"/>
            <a:r>
              <a:rPr lang="en-GB" dirty="0"/>
              <a:t>Pearl-breasted Swallow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8104" y="827509"/>
            <a:ext cx="4214879" cy="502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5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5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5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1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5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3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50"/>
                            </p:stCondLst>
                            <p:childTnLst>
                              <p:par>
                                <p:cTn id="97" presetID="27" presetClass="emph" presetSubtype="0" fill="remove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950"/>
                            </p:stCondLst>
                            <p:childTnLst>
                              <p:par>
                                <p:cTn id="103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950"/>
                            </p:stCondLst>
                            <p:childTnLst>
                              <p:par>
                                <p:cTn id="108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922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 It's a simple question of weight ratios</a:t>
            </a:r>
            <a:r>
              <a:rPr lang="en-US" dirty="0" smtClean="0"/>
              <a:t>! A five ounce bird could not carry a one pound coconut.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864" y="1907629"/>
                <a:ext cx="1396800" cy="10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𝑆</m:t>
                      </m:r>
                      <m:r>
                        <a:rPr lang="en-GB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𝑓𝐴</m:t>
                          </m:r>
                        </m:num>
                        <m:den>
                          <m:r>
                            <a:rPr lang="en-GB" sz="2800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280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64" y="1907629"/>
                <a:ext cx="1396800" cy="108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83896524"/>
              </p:ext>
            </p:extLst>
          </p:nvPr>
        </p:nvGraphicFramePr>
        <p:xfrm>
          <a:off x="3960000" y="244836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3847" y="3203773"/>
                <a:ext cx="2238883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</a:rPr>
                        <m:t>𝑆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Strouhal</m:t>
                      </m:r>
                    </m:oMath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</a:rPr>
                        <m:t>𝑓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frequency</m:t>
                      </m:r>
                    </m:oMath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𝐴</m:t>
                      </m:r>
                      <m:r>
                        <a:rPr lang="en-GB" sz="2200" b="0" i="1" smtClean="0"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amplitude</m:t>
                      </m:r>
                    </m:oMath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𝑣</m:t>
                      </m:r>
                      <m:r>
                        <a:rPr lang="en-GB" sz="2200" b="0" i="1" smtClean="0"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speed</m:t>
                      </m:r>
                    </m:oMath>
                  </m:oMathPara>
                </a14:m>
                <a:endParaRPr lang="en-GB" sz="22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47" y="3203773"/>
                <a:ext cx="2238883" cy="28623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4359" y="302400"/>
            <a:ext cx="9071640" cy="93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How do you know so much about swallows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GB" dirty="0"/>
              <a:t>European</a:t>
            </a:r>
          </a:p>
          <a:p>
            <a:pPr lvl="1" rtl="0" hangingPunct="0"/>
            <a:r>
              <a:rPr lang="en-GB" dirty="0"/>
              <a:t>Mass: 19g</a:t>
            </a:r>
          </a:p>
          <a:p>
            <a:pPr lvl="1" rtl="0" hangingPunct="0"/>
            <a:r>
              <a:rPr lang="en-GB" dirty="0"/>
              <a:t>Wingspan: </a:t>
            </a:r>
            <a:r>
              <a:rPr lang="en-GB" dirty="0" smtClean="0"/>
              <a:t>33cm</a:t>
            </a:r>
          </a:p>
          <a:p>
            <a:pPr lvl="1" rtl="0" hangingPunct="0"/>
            <a:endParaRPr lang="en-GB" dirty="0" smtClean="0">
              <a:latin typeface="Verdana" pitchFamily="32"/>
              <a:ea typeface="Verdana" pitchFamily="32"/>
              <a:cs typeface="Verdana" pitchFamily="32"/>
            </a:endParaRPr>
          </a:p>
          <a:p>
            <a:pPr marL="540000" lvl="1" indent="0" rtl="0" hangingPunct="0">
              <a:buNone/>
            </a:pPr>
            <a:r>
              <a:rPr lang="en-GB" dirty="0" smtClean="0">
                <a:latin typeface="Verdana" pitchFamily="32"/>
                <a:ea typeface="Verdana" pitchFamily="32"/>
                <a:cs typeface="Verdana" pitchFamily="32"/>
              </a:rPr>
              <a:t>~ Amplitude: 19cm</a:t>
            </a:r>
          </a:p>
          <a:p>
            <a:pPr lvl="1" rtl="0" hangingPunct="0"/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GB" dirty="0"/>
              <a:t>African</a:t>
            </a:r>
          </a:p>
          <a:p>
            <a:pPr lvl="1" rtl="0" hangingPunct="0"/>
            <a:r>
              <a:rPr lang="en-GB" dirty="0"/>
              <a:t>Mass: 21g</a:t>
            </a:r>
          </a:p>
          <a:p>
            <a:pPr lvl="1" rtl="0" hangingPunct="0"/>
            <a:r>
              <a:rPr lang="en-GB" dirty="0"/>
              <a:t>Wingspan: </a:t>
            </a:r>
            <a:r>
              <a:rPr lang="en-GB" dirty="0" smtClean="0"/>
              <a:t>27cm</a:t>
            </a:r>
          </a:p>
          <a:p>
            <a:pPr lvl="1" rtl="0" hangingPunct="0"/>
            <a:endParaRPr lang="en-GB" dirty="0" smtClean="0"/>
          </a:p>
          <a:p>
            <a:pPr marL="540000" lvl="1" indent="0" rtl="0" hangingPunct="0">
              <a:buNone/>
            </a:pPr>
            <a:r>
              <a:rPr lang="en-GB" dirty="0" smtClean="0"/>
              <a:t>~ Amplitude: 15cm</a:t>
            </a:r>
            <a:endParaRPr lang="en-GB" dirty="0"/>
          </a:p>
        </p:txBody>
      </p:sp>
    </p:spTree>
  </p:cSld>
  <p:clrMapOvr>
    <a:masterClrMapping/>
  </p:clrMapOvr>
  <p:transition spd="slow" advClick="0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In order to maintain airspeed velocity, a swallow needs to beat its wings forty-three times every second, right?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0000" y="2232000"/>
                <a:ext cx="6558480" cy="7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r>
                        <a:rPr lang="en-GB" sz="28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800" i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0">
                                  <a:latin typeface="Cambria Math"/>
                                </a:rPr>
                                <m:t>−23</m:t>
                              </m:r>
                            </m:num>
                            <m:den>
                              <m:r>
                                <a:rPr lang="en-GB" sz="2800" i="0">
                                  <a:latin typeface="Cambria Math"/>
                                </a:rPr>
                                <m:t>24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2800" i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/>
                            </a:rPr>
                            <m:t>ρ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0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2800" i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80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232000"/>
                <a:ext cx="6558480" cy="721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42896" y="6957720"/>
            <a:ext cx="8193960" cy="52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1" u="none" strike="noStrike" kern="1200" dirty="0" err="1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Wingbeat</a:t>
            </a:r>
            <a:r>
              <a:rPr lang="en-GB" sz="1400" b="0" i="1" u="none" strike="noStrike" kern="1200" dirty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 </a:t>
            </a:r>
            <a:r>
              <a:rPr lang="en-GB" sz="1400" b="0" i="1" u="none" strike="noStrike" kern="1200" dirty="0" smtClean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frequency </a:t>
            </a:r>
            <a:r>
              <a:rPr lang="en-GB" sz="1400" b="0" i="1" u="none" strike="noStrike" kern="1200" dirty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of birds in steady cruising flight: New data and improved predictions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dirty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C J </a:t>
            </a:r>
            <a:r>
              <a:rPr lang="en-GB" sz="1400" b="0" i="0" u="none" strike="noStrike" kern="1200" dirty="0" err="1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Pennycuick</a:t>
            </a:r>
            <a:r>
              <a:rPr lang="en-GB" sz="1400" b="0" i="0" u="none" strike="noStrike" kern="1200" dirty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, The Journal of Experimental Biology </a:t>
            </a:r>
            <a:r>
              <a:rPr lang="en-GB" sz="1400" b="1" i="0" u="none" strike="noStrike" kern="1200" dirty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199</a:t>
            </a:r>
            <a:r>
              <a:rPr lang="en-GB" sz="1400" b="0" i="0" u="none" strike="noStrike" kern="1200" dirty="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rPr>
              <a:t>, 1613-1618 (1996)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87984" y="3059757"/>
                <a:ext cx="4624599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</a:rPr>
                        <m:t>𝑚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mass</m:t>
                      </m:r>
                    </m:oMath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</a:rPr>
                        <m:t>𝑔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acceleration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due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gravity</m:t>
                      </m:r>
                    </m:oMath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</a:rPr>
                        <m:t>𝑏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wingspan</m:t>
                      </m:r>
                    </m:oMath>
                    <m:oMath xmlns:m="http://schemas.openxmlformats.org/officeDocument/2006/math">
                      <m:r>
                        <a:rPr lang="en-GB" sz="2200" b="0" i="1" smtClean="0">
                          <a:latin typeface="Cambria Math"/>
                        </a:rPr>
                        <m:t>𝑆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wing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area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</a:rPr>
                        <m:t>ρ</m:t>
                      </m:r>
                      <m:r>
                        <a:rPr lang="en-GB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air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density</m:t>
                      </m:r>
                    </m:oMath>
                  </m:oMathPara>
                </a14:m>
                <a:endParaRPr lang="en-GB" sz="22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84" y="3059757"/>
                <a:ext cx="4624599" cy="34778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47734"/>
            <a:ext cx="9071640" cy="3693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You have to know these things when you're a king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835621"/>
            <a:ext cx="4328280" cy="417420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GB" dirty="0" smtClean="0"/>
              <a:t>European</a:t>
            </a:r>
            <a:endParaRPr lang="en-GB" dirty="0"/>
          </a:p>
          <a:p>
            <a:pPr lvl="1" rtl="0" hangingPunct="0"/>
            <a:r>
              <a:rPr lang="en-GB" dirty="0"/>
              <a:t>Mass: 19g</a:t>
            </a:r>
          </a:p>
          <a:p>
            <a:pPr lvl="1" rtl="0" hangingPunct="0"/>
            <a:r>
              <a:rPr lang="en-GB" dirty="0"/>
              <a:t>Wingspan: 33cm</a:t>
            </a:r>
          </a:p>
          <a:p>
            <a:pPr lvl="1" rtl="0" hangingPunct="0"/>
            <a:r>
              <a:rPr lang="en-GB" dirty="0">
                <a:latin typeface="Verdana" pitchFamily="32"/>
                <a:ea typeface="Verdana" pitchFamily="32"/>
                <a:cs typeface="Verdana" pitchFamily="32"/>
              </a:rPr>
              <a:t>Amplitude: </a:t>
            </a:r>
            <a:r>
              <a:rPr lang="en-GB" dirty="0" smtClean="0">
                <a:latin typeface="Verdana" pitchFamily="32"/>
                <a:ea typeface="Verdana" pitchFamily="32"/>
                <a:cs typeface="Verdana" pitchFamily="32"/>
              </a:rPr>
              <a:t>19cm</a:t>
            </a:r>
          </a:p>
          <a:p>
            <a:pPr lvl="1" rtl="0" hangingPunct="0"/>
            <a:endParaRPr lang="en-GB" dirty="0">
              <a:latin typeface="Verdana" pitchFamily="32"/>
              <a:ea typeface="Verdana" pitchFamily="32"/>
              <a:cs typeface="Verdana" pitchFamily="32"/>
            </a:endParaRPr>
          </a:p>
          <a:p>
            <a:pPr lvl="1" rtl="0" hangingPunct="0"/>
            <a:r>
              <a:rPr lang="en-GB" dirty="0">
                <a:latin typeface="Verdana" pitchFamily="32"/>
                <a:ea typeface="Verdana" pitchFamily="32"/>
                <a:cs typeface="Verdana" pitchFamily="32"/>
              </a:rPr>
              <a:t>Frequency: 8Hz</a:t>
            </a:r>
          </a:p>
          <a:p>
            <a:pPr lvl="1" rtl="0" hangingPunct="0"/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0312" y="1835621"/>
            <a:ext cx="4328280" cy="417420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GB" dirty="0" smtClean="0"/>
              <a:t>African</a:t>
            </a:r>
            <a:endParaRPr lang="en-GB" dirty="0"/>
          </a:p>
          <a:p>
            <a:pPr lvl="1" rtl="0" hangingPunct="0"/>
            <a:r>
              <a:rPr lang="en-GB" dirty="0"/>
              <a:t>Mass: 21g</a:t>
            </a:r>
          </a:p>
          <a:p>
            <a:pPr lvl="1" rtl="0" hangingPunct="0"/>
            <a:r>
              <a:rPr lang="en-GB" dirty="0"/>
              <a:t>Wingspan: 27cm</a:t>
            </a:r>
          </a:p>
          <a:p>
            <a:pPr lvl="1" rtl="0" hangingPunct="0"/>
            <a:r>
              <a:rPr lang="en-GB" dirty="0"/>
              <a:t>Amplitude: </a:t>
            </a:r>
            <a:r>
              <a:rPr lang="en-GB" dirty="0" smtClean="0"/>
              <a:t>15cm</a:t>
            </a:r>
          </a:p>
          <a:p>
            <a:pPr lvl="1" rtl="0" hangingPunct="0"/>
            <a:endParaRPr lang="en-GB" dirty="0"/>
          </a:p>
          <a:p>
            <a:pPr lvl="1" rtl="0" hangingPunct="0"/>
            <a:r>
              <a:rPr lang="en-GB" dirty="0"/>
              <a:t>Frequency: 11Hz</a:t>
            </a: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What is the airspeed velocity of an </a:t>
            </a:r>
            <a:r>
              <a:rPr lang="en-GB" dirty="0" err="1"/>
              <a:t>unladen</a:t>
            </a:r>
            <a:r>
              <a:rPr lang="en-GB" dirty="0"/>
              <a:t> swallow?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GB" dirty="0"/>
              <a:t>European</a:t>
            </a:r>
          </a:p>
          <a:p>
            <a:pPr lvl="0"/>
            <a:endParaRPr lang="en-GB" dirty="0"/>
          </a:p>
          <a:p>
            <a:pPr lvl="1" rtl="0" hangingPunct="0">
              <a:buNone/>
            </a:pPr>
            <a:r>
              <a:rPr lang="en-GB" dirty="0"/>
              <a:t>9.2 m/s</a:t>
            </a:r>
          </a:p>
          <a:p>
            <a:pPr lvl="1" rtl="0" hangingPunct="0">
              <a:buNone/>
            </a:pPr>
            <a:r>
              <a:rPr lang="en-GB" dirty="0"/>
              <a:t>20.6 mph</a:t>
            </a:r>
          </a:p>
          <a:p>
            <a:pPr lvl="1" rtl="0" hangingPunct="0">
              <a:buNone/>
            </a:pPr>
            <a:r>
              <a:rPr lang="en-GB" dirty="0"/>
              <a:t>0.88 Bolt</a:t>
            </a:r>
          </a:p>
          <a:p>
            <a:pPr lvl="1" rtl="0" hangingPunct="0">
              <a:buNone/>
            </a:pPr>
            <a:endParaRPr lang="en-GB" dirty="0"/>
          </a:p>
          <a:p>
            <a:pPr lvl="0"/>
            <a:endParaRPr lang="en-GB" dirty="0"/>
          </a:p>
          <a:p>
            <a:pPr lvl="1" rtl="0" hangingPunct="0">
              <a:buNone/>
            </a:pPr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Verdana" pitchFamily="34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GB" dirty="0"/>
              <a:t>African</a:t>
            </a:r>
          </a:p>
          <a:p>
            <a:pPr lvl="0"/>
            <a:endParaRPr lang="en-GB" dirty="0"/>
          </a:p>
          <a:p>
            <a:pPr lvl="1" rtl="0" hangingPunct="0">
              <a:buNone/>
            </a:pPr>
            <a:r>
              <a:rPr lang="en-GB" dirty="0"/>
              <a:t>10.4 m/s</a:t>
            </a:r>
          </a:p>
          <a:p>
            <a:pPr lvl="1" rtl="0" hangingPunct="0">
              <a:buNone/>
            </a:pPr>
            <a:r>
              <a:rPr lang="en-GB" dirty="0"/>
              <a:t>23.3 mph</a:t>
            </a:r>
          </a:p>
          <a:p>
            <a:pPr lvl="1" rtl="0" hangingPunct="0">
              <a:buNone/>
            </a:pPr>
            <a:r>
              <a:rPr lang="en-GB" dirty="0"/>
              <a:t>1 Bolt</a:t>
            </a:r>
          </a:p>
        </p:txBody>
      </p:sp>
    </p:spTree>
  </p:cSld>
  <p:clrMapOvr>
    <a:masterClrMapping/>
  </p:clrMapOvr>
  <p:transition spd="slow" advClick="0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286</Words>
  <Application>Microsoft Office PowerPoint</Application>
  <PresentationFormat>Custom</PresentationFormat>
  <Paragraphs>79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PowerPoint Presentation</vt:lpstr>
      <vt:lpstr>PowerPoint Presentation</vt:lpstr>
      <vt:lpstr>What do you mean?  An African or European swallow?</vt:lpstr>
      <vt:lpstr>PowerPoint Presentation</vt:lpstr>
      <vt:lpstr> It's a simple question of weight ratios! A five ounce bird could not carry a one pound coconut.</vt:lpstr>
      <vt:lpstr>How do you know so much about swallows?</vt:lpstr>
      <vt:lpstr>In order to maintain airspeed velocity, a swallow needs to beat its wings forty-three times every second, right?</vt:lpstr>
      <vt:lpstr>You have to know these things when you're a king</vt:lpstr>
      <vt:lpstr>What is the airspeed velocity of an unladen swallow?</vt:lpstr>
      <vt:lpstr>One, two, five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Peacock</dc:creator>
  <cp:lastModifiedBy>SF Peacock</cp:lastModifiedBy>
  <cp:revision>69</cp:revision>
  <dcterms:created xsi:type="dcterms:W3CDTF">2014-06-04T11:53:39Z</dcterms:created>
  <dcterms:modified xsi:type="dcterms:W3CDTF">2014-06-06T13:09:54Z</dcterms:modified>
</cp:coreProperties>
</file>